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83" r:id="rId3"/>
    <p:sldId id="284" r:id="rId4"/>
    <p:sldId id="257" r:id="rId5"/>
    <p:sldId id="278" r:id="rId6"/>
    <p:sldId id="295" r:id="rId7"/>
    <p:sldId id="290" r:id="rId8"/>
    <p:sldId id="291" r:id="rId9"/>
    <p:sldId id="293" r:id="rId10"/>
    <p:sldId id="294" r:id="rId11"/>
    <p:sldId id="285" r:id="rId12"/>
    <p:sldId id="287" r:id="rId13"/>
    <p:sldId id="286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26" autoAdjust="0"/>
    <p:restoredTop sz="94660"/>
  </p:normalViewPr>
  <p:slideViewPr>
    <p:cSldViewPr>
      <p:cViewPr varScale="1">
        <p:scale>
          <a:sx n="69" d="100"/>
          <a:sy n="69" d="100"/>
        </p:scale>
        <p:origin x="1440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2BD5F1-4678-4B7A-9AF4-908E4FA723E7}" type="datetimeFigureOut">
              <a:rPr lang="en-GB" smtClean="0"/>
              <a:pPr/>
              <a:t>13/01/2020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65DA15-09FD-4613-AB38-6E7E17F57469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13438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DF4DD0-5324-454F-A0CE-FAA4B0E6D201}" type="datetimeFigureOut">
              <a:rPr lang="en-GB" smtClean="0"/>
              <a:pPr/>
              <a:t>13/01/2020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0E1B14-2777-433E-9294-ABA761EB5A6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12430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url?sa=i&amp;source=images&amp;cd=&amp;cad=rja&amp;uact=8&amp;ved=2ahUKEwiVy7SmzsPiAhWSzIUKHaZ4AQ0QjB16BAgBEAQ&amp;url=https://globalgoals.scot/&amp;psig=AOvVaw1xR2jEsGDZxOGnKGOvl4We&amp;ust=1559317898332872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i="0" u="sng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globalgoals.scot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0E1B14-2777-433E-9294-ABA761EB5A67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22897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Students know that migration is a continual process, which takes place locally, nationally and internationally. </a:t>
            </a: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0E1B14-2777-433E-9294-ABA761EB5A67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53334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590419a5a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4113" y="585788"/>
            <a:ext cx="3913187" cy="2933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2" name="Google Shape;222;g590419a5a1_0_0:notes"/>
          <p:cNvSpPr txBox="1">
            <a:spLocks noGrp="1"/>
          </p:cNvSpPr>
          <p:nvPr>
            <p:ph type="body" idx="1"/>
          </p:nvPr>
        </p:nvSpPr>
        <p:spPr>
          <a:xfrm>
            <a:off x="622145" y="3714623"/>
            <a:ext cx="4977300" cy="351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499527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5700" y="585788"/>
            <a:ext cx="3911600" cy="2933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3" name="Google Shape;233;p20:notes"/>
          <p:cNvSpPr txBox="1">
            <a:spLocks noGrp="1"/>
          </p:cNvSpPr>
          <p:nvPr>
            <p:ph type="body" idx="1"/>
          </p:nvPr>
        </p:nvSpPr>
        <p:spPr>
          <a:xfrm>
            <a:off x="622145" y="3714623"/>
            <a:ext cx="4977163" cy="35191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913670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5700" y="585788"/>
            <a:ext cx="3911600" cy="2933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8" name="Google Shape;258;p21:notes"/>
          <p:cNvSpPr txBox="1">
            <a:spLocks noGrp="1"/>
          </p:cNvSpPr>
          <p:nvPr>
            <p:ph type="body" idx="1"/>
          </p:nvPr>
        </p:nvSpPr>
        <p:spPr>
          <a:xfrm>
            <a:off x="622145" y="3714623"/>
            <a:ext cx="4977163" cy="35191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911767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13/01/2020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13/01/2020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13/01/2020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13/01/2020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13/01/2020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13/01/2020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13/01/2020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13/01/2020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13/01/2020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13/01/2020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13/01/2020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AE56EE-9549-45A0-BBA2-AEB39735062A}" type="datetimeFigureOut">
              <a:rPr lang="en-GB" smtClean="0"/>
              <a:pPr/>
              <a:t>13/01/2020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eenstation.net/category/nauka/ekologiya/" TargetMode="Externa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unhcr.org/ibelon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youtube.com/watch?v=VjxFhEbCLmM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humanlibrary.org/events/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podlezno.org/" TargetMode="Externa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512" y="188640"/>
            <a:ext cx="8856984" cy="6336704"/>
          </a:xfrm>
          <a:prstGeom prst="rect">
            <a:avLst/>
          </a:prstGeom>
          <a:solidFill>
            <a:schemeClr val="bg1"/>
          </a:solidFill>
          <a:ln cmpd="sng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Reduce Inequalities Lesson 5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Citizen </a:t>
            </a:r>
            <a:r>
              <a:rPr lang="en-GB" dirty="0">
                <a:solidFill>
                  <a:schemeClr val="tx1"/>
                </a:solidFill>
              </a:rPr>
              <a:t>actions on inequality</a:t>
            </a:r>
          </a:p>
          <a:p>
            <a:endParaRPr lang="en-GB" dirty="0">
              <a:solidFill>
                <a:schemeClr val="tx1"/>
              </a:solidFill>
            </a:endParaRPr>
          </a:p>
          <a:p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764704"/>
            <a:ext cx="3223100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7504" y="188640"/>
            <a:ext cx="8856984" cy="6336704"/>
          </a:xfrm>
          <a:prstGeom prst="rect">
            <a:avLst/>
          </a:prstGeom>
          <a:solidFill>
            <a:schemeClr val="bg1"/>
          </a:solidFill>
          <a:ln cmpd="sng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6611" y="1774207"/>
            <a:ext cx="3738337" cy="3165569"/>
          </a:xfrm>
        </p:spPr>
        <p:txBody>
          <a:bodyPr>
            <a:normAutofit fontScale="62500" lnSpcReduction="20000"/>
          </a:bodyPr>
          <a:lstStyle/>
          <a:p>
            <a:pPr marL="0" indent="0" fontAlgn="t">
              <a:buNone/>
            </a:pPr>
            <a:r>
              <a:rPr lang="en-US" sz="3900" b="1" dirty="0">
                <a:solidFill>
                  <a:srgbClr val="FF0000"/>
                </a:solidFill>
              </a:rPr>
              <a:t>Objectives</a:t>
            </a:r>
            <a:r>
              <a:rPr lang="en-US" dirty="0"/>
              <a:t>: </a:t>
            </a:r>
          </a:p>
          <a:p>
            <a:pPr fontAlgn="t"/>
            <a:r>
              <a:rPr lang="en-US" sz="3900" dirty="0" smtClean="0"/>
              <a:t>Research </a:t>
            </a:r>
            <a:r>
              <a:rPr lang="en-US" sz="3900" dirty="0"/>
              <a:t>and monitoring </a:t>
            </a:r>
            <a:r>
              <a:rPr lang="en-US" sz="3900" dirty="0" smtClean="0"/>
              <a:t>of an issue </a:t>
            </a:r>
          </a:p>
          <a:p>
            <a:pPr fontAlgn="t"/>
            <a:r>
              <a:rPr lang="en-US" sz="3900" dirty="0" smtClean="0"/>
              <a:t>Understand </a:t>
            </a:r>
            <a:r>
              <a:rPr lang="en-US" sz="3900" dirty="0"/>
              <a:t>the different </a:t>
            </a:r>
            <a:r>
              <a:rPr lang="en-US" sz="3900" dirty="0" smtClean="0"/>
              <a:t>aspects</a:t>
            </a:r>
          </a:p>
          <a:p>
            <a:pPr lvl="0" fontAlgn="t"/>
            <a:r>
              <a:rPr lang="en-US" sz="3900" dirty="0" smtClean="0"/>
              <a:t>Choose proper audience</a:t>
            </a:r>
          </a:p>
          <a:p>
            <a:pPr lvl="0" fontAlgn="t"/>
            <a:r>
              <a:rPr lang="en-US" sz="3900" dirty="0" smtClean="0"/>
              <a:t>Select how to proceed with media</a:t>
            </a:r>
            <a:endParaRPr lang="en-US" sz="39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09600" y="33411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rgbClr val="FF0000"/>
                </a:solidFill>
              </a:rPr>
              <a:t>#NOLB </a:t>
            </a:r>
            <a:r>
              <a:rPr lang="en-GB" dirty="0" smtClean="0"/>
              <a:t>Evidence gathering</a:t>
            </a:r>
            <a:endParaRPr lang="en-GB" sz="2200" dirty="0"/>
          </a:p>
        </p:txBody>
      </p:sp>
      <p:sp>
        <p:nvSpPr>
          <p:cNvPr id="7" name="TextBox 6"/>
          <p:cNvSpPr txBox="1"/>
          <p:nvPr/>
        </p:nvSpPr>
        <p:spPr>
          <a:xfrm>
            <a:off x="297694" y="5056585"/>
            <a:ext cx="84766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Suggestions for the group</a:t>
            </a:r>
            <a:r>
              <a:rPr lang="en-US" b="1" dirty="0"/>
              <a:t>:</a:t>
            </a:r>
          </a:p>
          <a:p>
            <a:pPr lvl="0" fontAlgn="t"/>
            <a:r>
              <a:rPr lang="en-US" dirty="0" smtClean="0"/>
              <a:t>Information </a:t>
            </a:r>
            <a:r>
              <a:rPr lang="en-US" dirty="0"/>
              <a:t>is fresh, or shocking, or not very well known </a:t>
            </a:r>
            <a:endParaRPr lang="en-US" dirty="0" smtClean="0"/>
          </a:p>
          <a:p>
            <a:pPr lvl="0" fontAlgn="t"/>
            <a:r>
              <a:rPr lang="en-US" dirty="0" smtClean="0"/>
              <a:t>It is presented on a special event to attract more audience</a:t>
            </a:r>
          </a:p>
          <a:p>
            <a:pPr lvl="0" fontAlgn="t"/>
            <a:r>
              <a:rPr lang="en-US" dirty="0" smtClean="0"/>
              <a:t>Ensure all invited are relevant stakeholders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7359" y="1878655"/>
            <a:ext cx="4738266" cy="265342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19872" y="4664155"/>
            <a:ext cx="54657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Video: h</a:t>
            </a:r>
            <a:r>
              <a:rPr lang="en-US" dirty="0" smtClean="0">
                <a:hlinkClick r:id="rId3"/>
              </a:rPr>
              <a:t>ttps</a:t>
            </a:r>
            <a:r>
              <a:rPr lang="en-US" dirty="0">
                <a:hlinkClick r:id="rId3"/>
              </a:rPr>
              <a:t>://www.teenstation.net/category/nauka/ekologiya/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681911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4" name="Google Shape;224;p3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75258" y="292952"/>
            <a:ext cx="1379321" cy="474154"/>
          </a:xfrm>
          <a:prstGeom prst="rect">
            <a:avLst/>
          </a:prstGeom>
          <a:noFill/>
          <a:ln>
            <a:noFill/>
          </a:ln>
        </p:spPr>
      </p:pic>
      <p:sp>
        <p:nvSpPr>
          <p:cNvPr id="225" name="Google Shape;225;p31"/>
          <p:cNvSpPr/>
          <p:nvPr/>
        </p:nvSpPr>
        <p:spPr>
          <a:xfrm rot="10800000" flipH="1">
            <a:off x="366746" y="922257"/>
            <a:ext cx="8394600" cy="46500"/>
          </a:xfrm>
          <a:prstGeom prst="rect">
            <a:avLst/>
          </a:prstGeom>
          <a:solidFill>
            <a:srgbClr val="A98278"/>
          </a:solidFill>
          <a:ln>
            <a:noFill/>
          </a:ln>
        </p:spPr>
        <p:txBody>
          <a:bodyPr spcFirstLastPara="1" wrap="square" lIns="80150" tIns="80150" rIns="80150" bIns="8015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A9827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6" name="Google Shape;226;p31"/>
          <p:cNvSpPr/>
          <p:nvPr/>
        </p:nvSpPr>
        <p:spPr>
          <a:xfrm rot="10800000" flipH="1">
            <a:off x="366746" y="6452437"/>
            <a:ext cx="8394600" cy="46500"/>
          </a:xfrm>
          <a:prstGeom prst="rect">
            <a:avLst/>
          </a:prstGeom>
          <a:solidFill>
            <a:srgbClr val="A98278"/>
          </a:solidFill>
          <a:ln>
            <a:noFill/>
          </a:ln>
        </p:spPr>
        <p:txBody>
          <a:bodyPr spcFirstLastPara="1" wrap="square" lIns="80150" tIns="80150" rIns="80150" bIns="8015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A9827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7" name="Google Shape;227;p31"/>
          <p:cNvSpPr txBox="1"/>
          <p:nvPr/>
        </p:nvSpPr>
        <p:spPr>
          <a:xfrm>
            <a:off x="1835696" y="2292081"/>
            <a:ext cx="4973572" cy="115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600" i="1" dirty="0" smtClean="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PLANNING MAP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600" i="1" dirty="0" smtClean="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Main questions to answer</a:t>
            </a:r>
          </a:p>
        </p:txBody>
      </p:sp>
      <p:sp>
        <p:nvSpPr>
          <p:cNvPr id="229" name="Google Shape;229;p31"/>
          <p:cNvSpPr txBox="1"/>
          <p:nvPr/>
        </p:nvSpPr>
        <p:spPr>
          <a:xfrm>
            <a:off x="107504" y="84326"/>
            <a:ext cx="6984776" cy="837929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1" dirty="0">
                <a:solidFill>
                  <a:schemeClr val="bg1"/>
                </a:solidFill>
                <a:latin typeface="Prompt"/>
                <a:ea typeface="Prompt"/>
                <a:cs typeface="Prompt"/>
                <a:sym typeface="Prompt"/>
              </a:rPr>
              <a:t>// </a:t>
            </a:r>
            <a:r>
              <a:rPr lang="en-GB" sz="1200" b="1" dirty="0" smtClean="0">
                <a:solidFill>
                  <a:schemeClr val="bg1"/>
                </a:solidFill>
                <a:latin typeface="Prompt"/>
                <a:ea typeface="Prompt"/>
                <a:cs typeface="Prompt"/>
                <a:sym typeface="Prompt"/>
              </a:rPr>
              <a:t>//</a:t>
            </a:r>
            <a:endParaRPr sz="1200" dirty="0">
              <a:solidFill>
                <a:schemeClr val="bg1"/>
              </a:solidFill>
              <a:latin typeface="Arial"/>
              <a:ea typeface="Arial"/>
              <a:cs typeface="Arial"/>
              <a:sym typeface="Arial"/>
            </a:endParaRPr>
          </a:p>
          <a:p>
            <a:r>
              <a:rPr lang="en-GB" sz="1800" b="1" dirty="0">
                <a:solidFill>
                  <a:schemeClr val="bg1"/>
                </a:solidFill>
                <a:latin typeface="Prompt"/>
                <a:ea typeface="Prompt"/>
                <a:cs typeface="Prompt"/>
                <a:sym typeface="Prompt"/>
              </a:rPr>
              <a:t>Teaching Learning </a:t>
            </a:r>
            <a:r>
              <a:rPr lang="en-GB" sz="1800" b="1" dirty="0" smtClean="0">
                <a:solidFill>
                  <a:schemeClr val="bg1"/>
                </a:solidFill>
                <a:latin typeface="Prompt"/>
                <a:ea typeface="Prompt"/>
                <a:cs typeface="Prompt"/>
                <a:sym typeface="Prompt"/>
              </a:rPr>
              <a:t>Unit Lesson 5 Reducing Inequalities   </a:t>
            </a:r>
          </a:p>
          <a:p>
            <a:r>
              <a:rPr lang="en-GB" sz="1800" b="1" dirty="0" smtClean="0">
                <a:solidFill>
                  <a:schemeClr val="bg1"/>
                </a:solidFill>
                <a:latin typeface="Prompt"/>
                <a:ea typeface="Prompt"/>
                <a:cs typeface="Prompt"/>
                <a:sym typeface="Prompt"/>
              </a:rPr>
              <a:t>L</a:t>
            </a:r>
            <a:r>
              <a:rPr lang="en-GB" sz="1600" b="1" dirty="0" smtClean="0">
                <a:solidFill>
                  <a:schemeClr val="bg1"/>
                </a:solidFill>
              </a:rPr>
              <a:t>eave no one behind </a:t>
            </a:r>
            <a:r>
              <a:rPr lang="en-US" sz="1600" b="1" i="1" dirty="0" smtClean="0"/>
              <a:t>Campaign</a:t>
            </a:r>
            <a:endParaRPr lang="en-GB" sz="1600" b="1" dirty="0">
              <a:solidFill>
                <a:schemeClr val="bg1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chemeClr val="bg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27;p31"/>
          <p:cNvSpPr txBox="1"/>
          <p:nvPr/>
        </p:nvSpPr>
        <p:spPr>
          <a:xfrm>
            <a:off x="826764" y="3770062"/>
            <a:ext cx="1296144" cy="7377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600" i="1" dirty="0" smtClean="0">
                <a:solidFill>
                  <a:srgbClr val="00B0F0"/>
                </a:solidFill>
                <a:latin typeface="Raleway"/>
                <a:ea typeface="Raleway"/>
                <a:cs typeface="Raleway"/>
                <a:sym typeface="Raleway"/>
              </a:rPr>
              <a:t>What? </a:t>
            </a:r>
          </a:p>
        </p:txBody>
      </p:sp>
      <p:sp>
        <p:nvSpPr>
          <p:cNvPr id="8" name="Google Shape;227;p31"/>
          <p:cNvSpPr txBox="1"/>
          <p:nvPr/>
        </p:nvSpPr>
        <p:spPr>
          <a:xfrm>
            <a:off x="2144366" y="3797945"/>
            <a:ext cx="1296144" cy="7377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600" i="1" dirty="0" smtClean="0">
                <a:solidFill>
                  <a:schemeClr val="accent3">
                    <a:lumMod val="75000"/>
                  </a:schemeClr>
                </a:solidFill>
                <a:latin typeface="Raleway"/>
                <a:ea typeface="Raleway"/>
                <a:cs typeface="Raleway"/>
                <a:sym typeface="Raleway"/>
              </a:rPr>
              <a:t>Who? </a:t>
            </a:r>
          </a:p>
        </p:txBody>
      </p:sp>
      <p:sp>
        <p:nvSpPr>
          <p:cNvPr id="9" name="Google Shape;227;p31"/>
          <p:cNvSpPr txBox="1"/>
          <p:nvPr/>
        </p:nvSpPr>
        <p:spPr>
          <a:xfrm>
            <a:off x="3483427" y="3821197"/>
            <a:ext cx="1296144" cy="7377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600" i="1" dirty="0" smtClean="0">
                <a:solidFill>
                  <a:srgbClr val="FFC000"/>
                </a:solidFill>
                <a:latin typeface="Raleway"/>
                <a:ea typeface="Raleway"/>
                <a:cs typeface="Raleway"/>
                <a:sym typeface="Raleway"/>
              </a:rPr>
              <a:t>When? </a:t>
            </a:r>
          </a:p>
        </p:txBody>
      </p:sp>
      <p:sp>
        <p:nvSpPr>
          <p:cNvPr id="10" name="Google Shape;227;p31"/>
          <p:cNvSpPr txBox="1"/>
          <p:nvPr/>
        </p:nvSpPr>
        <p:spPr>
          <a:xfrm>
            <a:off x="4915826" y="3821196"/>
            <a:ext cx="1440161" cy="7377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600" i="1" dirty="0" smtClean="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Where? </a:t>
            </a:r>
          </a:p>
        </p:txBody>
      </p:sp>
      <p:sp>
        <p:nvSpPr>
          <p:cNvPr id="12" name="Google Shape;227;p31"/>
          <p:cNvSpPr txBox="1"/>
          <p:nvPr/>
        </p:nvSpPr>
        <p:spPr>
          <a:xfrm>
            <a:off x="6534090" y="3797945"/>
            <a:ext cx="1296144" cy="7377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600" i="1" dirty="0" smtClean="0">
                <a:solidFill>
                  <a:srgbClr val="C00000"/>
                </a:solidFill>
                <a:latin typeface="Raleway"/>
                <a:ea typeface="Raleway"/>
                <a:cs typeface="Raleway"/>
                <a:sym typeface="Raleway"/>
              </a:rPr>
              <a:t>How? </a:t>
            </a:r>
          </a:p>
        </p:txBody>
      </p:sp>
    </p:spTree>
    <p:extLst>
      <p:ext uri="{BB962C8B-B14F-4D97-AF65-F5344CB8AC3E}">
        <p14:creationId xmlns:p14="http://schemas.microsoft.com/office/powerpoint/2010/main" val="81996718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32"/>
          <p:cNvSpPr txBox="1"/>
          <p:nvPr/>
        </p:nvSpPr>
        <p:spPr>
          <a:xfrm>
            <a:off x="6516215" y="1500458"/>
            <a:ext cx="1606899" cy="8956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dk2"/>
              </a:solidFill>
              <a:latin typeface="Raleway ExtraBold"/>
              <a:ea typeface="Raleway ExtraBold"/>
              <a:cs typeface="Raleway ExtraBold"/>
              <a:sym typeface="Raleway ExtraBold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>
              <a:solidFill>
                <a:srgbClr val="3174BA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pic>
        <p:nvPicPr>
          <p:cNvPr id="237" name="Google Shape;237;p3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75258" y="292952"/>
            <a:ext cx="1379321" cy="474154"/>
          </a:xfrm>
          <a:prstGeom prst="rect">
            <a:avLst/>
          </a:prstGeom>
          <a:noFill/>
          <a:ln>
            <a:noFill/>
          </a:ln>
        </p:spPr>
      </p:pic>
      <p:sp>
        <p:nvSpPr>
          <p:cNvPr id="238" name="Google Shape;238;p32"/>
          <p:cNvSpPr txBox="1"/>
          <p:nvPr/>
        </p:nvSpPr>
        <p:spPr>
          <a:xfrm>
            <a:off x="174638" y="971683"/>
            <a:ext cx="983348" cy="3034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b="1" dirty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DURATION</a:t>
            </a:r>
            <a:endParaRPr sz="1100" dirty="0">
              <a:solidFill>
                <a:srgbClr val="A98278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 dirty="0">
              <a:solidFill>
                <a:srgbClr val="3174BA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240" name="Google Shape;240;p32"/>
          <p:cNvSpPr txBox="1"/>
          <p:nvPr/>
        </p:nvSpPr>
        <p:spPr>
          <a:xfrm>
            <a:off x="1331639" y="902668"/>
            <a:ext cx="4623183" cy="70777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Where does this lesson contribute to the school curriculum?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Citizenship</a:t>
            </a:r>
            <a:r>
              <a:rPr lang="en-GB" sz="1000" b="1" dirty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/ </a:t>
            </a:r>
            <a:r>
              <a:rPr lang="en-GB" sz="10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Civil education</a:t>
            </a:r>
            <a:endParaRPr sz="1000" b="1" dirty="0">
              <a:solidFill>
                <a:srgbClr val="A98278"/>
              </a:solidFill>
              <a:latin typeface="Prompt"/>
              <a:ea typeface="Prompt"/>
              <a:cs typeface="Prompt"/>
              <a:sym typeface="Prompt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1" dirty="0">
              <a:solidFill>
                <a:srgbClr val="3174BA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241" name="Google Shape;241;p32"/>
          <p:cNvSpPr txBox="1"/>
          <p:nvPr/>
        </p:nvSpPr>
        <p:spPr>
          <a:xfrm>
            <a:off x="1157986" y="1664101"/>
            <a:ext cx="4796837" cy="80317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r>
              <a:rPr lang="en-GB" sz="1000" b="1" dirty="0">
                <a:latin typeface="Prompt"/>
                <a:ea typeface="Prompt"/>
                <a:cs typeface="Prompt"/>
                <a:sym typeface="Prompt"/>
              </a:rPr>
              <a:t>TO WHICH SUBJECT IT IS </a:t>
            </a:r>
            <a:r>
              <a:rPr lang="en-GB" sz="1000" b="1" dirty="0" smtClean="0">
                <a:latin typeface="Prompt"/>
                <a:ea typeface="Prompt"/>
                <a:cs typeface="Prompt"/>
                <a:sym typeface="Prompt"/>
              </a:rPr>
              <a:t>CONNECTED? Humanities- History</a:t>
            </a:r>
            <a:r>
              <a:rPr lang="en-GB" sz="1000" b="1" dirty="0">
                <a:latin typeface="Prompt"/>
                <a:ea typeface="Prompt"/>
                <a:cs typeface="Prompt"/>
                <a:sym typeface="Prompt"/>
              </a:rPr>
              <a:t>, </a:t>
            </a:r>
            <a:r>
              <a:rPr lang="en-GB" sz="1000" b="1" dirty="0" smtClean="0">
                <a:latin typeface="Prompt"/>
                <a:ea typeface="Prompt"/>
                <a:cs typeface="Prompt"/>
                <a:sym typeface="Prompt"/>
              </a:rPr>
              <a:t>Geography, </a:t>
            </a:r>
            <a:r>
              <a:rPr lang="en-GB" sz="1000" b="1" dirty="0" smtClean="0"/>
              <a:t> </a:t>
            </a:r>
            <a:endParaRPr lang="en-GB" sz="1000" dirty="0"/>
          </a:p>
          <a:p>
            <a:r>
              <a:rPr lang="en-GB" sz="1000" dirty="0"/>
              <a:t> </a:t>
            </a:r>
            <a:r>
              <a:rPr lang="en-GB" sz="1000" b="1" dirty="0"/>
              <a:t>Cross Curricular links</a:t>
            </a:r>
            <a:r>
              <a:rPr lang="en-GB" sz="1000" dirty="0" smtClean="0"/>
              <a:t>:</a:t>
            </a:r>
            <a:endParaRPr sz="1000" b="1" dirty="0">
              <a:latin typeface="Prompt"/>
              <a:ea typeface="Prompt"/>
              <a:cs typeface="Prompt"/>
              <a:sym typeface="Prompt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1" dirty="0">
              <a:solidFill>
                <a:srgbClr val="3174BA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243" name="Google Shape;243;p32"/>
          <p:cNvSpPr txBox="1"/>
          <p:nvPr/>
        </p:nvSpPr>
        <p:spPr>
          <a:xfrm>
            <a:off x="383466" y="1223970"/>
            <a:ext cx="345343" cy="4740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 dirty="0">
              <a:solidFill>
                <a:srgbClr val="3174BA"/>
              </a:solidFill>
              <a:latin typeface="Raleway ExtraBold"/>
              <a:ea typeface="Raleway ExtraBold"/>
              <a:cs typeface="Raleway ExtraBold"/>
              <a:sym typeface="Raleway ExtraBold"/>
            </a:endParaRPr>
          </a:p>
        </p:txBody>
      </p:sp>
      <p:sp>
        <p:nvSpPr>
          <p:cNvPr id="244" name="Google Shape;244;p32"/>
          <p:cNvSpPr txBox="1"/>
          <p:nvPr/>
        </p:nvSpPr>
        <p:spPr>
          <a:xfrm>
            <a:off x="261080" y="1275135"/>
            <a:ext cx="810463" cy="47409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>
                <a:solidFill>
                  <a:srgbClr val="3174BA"/>
                </a:solidFill>
                <a:latin typeface="Raleway ExtraBold"/>
                <a:ea typeface="Raleway ExtraBold"/>
                <a:cs typeface="Raleway ExtraBold"/>
                <a:sym typeface="Raleway ExtraBold"/>
              </a:rPr>
              <a:t>1 hour</a:t>
            </a:r>
            <a:endParaRPr sz="1600" dirty="0">
              <a:solidFill>
                <a:srgbClr val="3174BA"/>
              </a:solidFill>
              <a:latin typeface="Raleway ExtraBold"/>
              <a:ea typeface="Raleway ExtraBold"/>
              <a:cs typeface="Raleway ExtraBold"/>
              <a:sym typeface="Raleway ExtraBold"/>
            </a:endParaRPr>
          </a:p>
        </p:txBody>
      </p:sp>
      <p:sp>
        <p:nvSpPr>
          <p:cNvPr id="245" name="Google Shape;245;p32"/>
          <p:cNvSpPr txBox="1"/>
          <p:nvPr/>
        </p:nvSpPr>
        <p:spPr>
          <a:xfrm>
            <a:off x="441921" y="3113607"/>
            <a:ext cx="5484443" cy="5829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1">
              <a:solidFill>
                <a:schemeClr val="dk2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 b="1">
              <a:solidFill>
                <a:schemeClr val="lt1"/>
              </a:solidFill>
              <a:latin typeface="Prompt"/>
              <a:ea typeface="Prompt"/>
              <a:cs typeface="Prompt"/>
              <a:sym typeface="Prompt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>
              <a:solidFill>
                <a:srgbClr val="3174BA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246" name="Google Shape;246;p32"/>
          <p:cNvSpPr/>
          <p:nvPr/>
        </p:nvSpPr>
        <p:spPr>
          <a:xfrm>
            <a:off x="136463" y="4684186"/>
            <a:ext cx="6005467" cy="1985173"/>
          </a:xfrm>
          <a:prstGeom prst="rect">
            <a:avLst/>
          </a:prstGeom>
          <a:solidFill>
            <a:srgbClr val="A98278"/>
          </a:solidFill>
          <a:ln>
            <a:noFill/>
          </a:ln>
        </p:spPr>
        <p:txBody>
          <a:bodyPr spcFirstLastPara="1" wrap="square" lIns="80150" tIns="80150" rIns="80150" bIns="8015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7" name="Google Shape;247;p32"/>
          <p:cNvSpPr/>
          <p:nvPr/>
        </p:nvSpPr>
        <p:spPr>
          <a:xfrm rot="10800000" flipH="1">
            <a:off x="144861" y="788250"/>
            <a:ext cx="5559618" cy="46538"/>
          </a:xfrm>
          <a:prstGeom prst="rect">
            <a:avLst/>
          </a:prstGeom>
          <a:solidFill>
            <a:srgbClr val="A98278"/>
          </a:solidFill>
          <a:ln>
            <a:noFill/>
          </a:ln>
        </p:spPr>
        <p:txBody>
          <a:bodyPr spcFirstLastPara="1" wrap="square" lIns="80150" tIns="80150" rIns="80150" bIns="8015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8" name="Google Shape;248;p32"/>
          <p:cNvSpPr/>
          <p:nvPr/>
        </p:nvSpPr>
        <p:spPr>
          <a:xfrm flipH="1">
            <a:off x="136463" y="2751717"/>
            <a:ext cx="5559618" cy="250672"/>
          </a:xfrm>
          <a:prstGeom prst="rect">
            <a:avLst/>
          </a:prstGeom>
          <a:solidFill>
            <a:srgbClr val="A98278"/>
          </a:solidFill>
          <a:ln>
            <a:noFill/>
          </a:ln>
        </p:spPr>
        <p:txBody>
          <a:bodyPr spcFirstLastPara="1" wrap="square" lIns="80150" tIns="80150" rIns="80150" bIns="80150" anchor="ctr" anchorCtr="0">
            <a:noAutofit/>
          </a:bodyPr>
          <a:lstStyle/>
          <a:p>
            <a:pPr lvl="0"/>
            <a:r>
              <a:rPr lang="en-GB" b="1" dirty="0"/>
              <a:t>Learning Focus</a:t>
            </a: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9" name="Google Shape;249;p32"/>
          <p:cNvSpPr txBox="1"/>
          <p:nvPr/>
        </p:nvSpPr>
        <p:spPr>
          <a:xfrm>
            <a:off x="4771007" y="337426"/>
            <a:ext cx="1379321" cy="4740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0" b="1">
              <a:solidFill>
                <a:srgbClr val="595959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250" name="Google Shape;250;p32"/>
          <p:cNvSpPr txBox="1"/>
          <p:nvPr/>
        </p:nvSpPr>
        <p:spPr>
          <a:xfrm>
            <a:off x="7077338" y="1054281"/>
            <a:ext cx="1606899" cy="5829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1">
              <a:solidFill>
                <a:srgbClr val="A98278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251" name="Google Shape;251;p32"/>
          <p:cNvSpPr txBox="1"/>
          <p:nvPr/>
        </p:nvSpPr>
        <p:spPr>
          <a:xfrm>
            <a:off x="6103007" y="900036"/>
            <a:ext cx="2880319" cy="34468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b="1" i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BIG IDEAS</a:t>
            </a:r>
            <a:endParaRPr lang="en-GB" sz="1600" b="1" dirty="0" smtClean="0">
              <a:solidFill>
                <a:srgbClr val="FF0000"/>
              </a:solidFill>
            </a:endParaRPr>
          </a:p>
          <a:p>
            <a:endParaRPr lang="en-GB" sz="1200" dirty="0" smtClean="0"/>
          </a:p>
          <a:p>
            <a:r>
              <a:rPr lang="en-GB" sz="1200" b="1" dirty="0" smtClean="0"/>
              <a:t>Big </a:t>
            </a:r>
            <a:r>
              <a:rPr lang="en-GB" sz="1200" b="1" dirty="0"/>
              <a:t>idea </a:t>
            </a:r>
            <a:r>
              <a:rPr lang="en-GB" sz="1200" b="1" dirty="0" smtClean="0"/>
              <a:t>8 </a:t>
            </a:r>
            <a:r>
              <a:rPr lang="en-GB" sz="1200" b="1" dirty="0">
                <a:solidFill>
                  <a:srgbClr val="FF0000"/>
                </a:solidFill>
              </a:rPr>
              <a:t>C</a:t>
            </a:r>
            <a:r>
              <a:rPr lang="en-GB" sz="1200" b="1" dirty="0" smtClean="0">
                <a:solidFill>
                  <a:srgbClr val="FF0000"/>
                </a:solidFill>
              </a:rPr>
              <a:t>itizen action on inequality </a:t>
            </a:r>
            <a:endParaRPr lang="en-GB" sz="1200" b="1" dirty="0">
              <a:solidFill>
                <a:srgbClr val="FF0000"/>
              </a:solidFill>
            </a:endParaRPr>
          </a:p>
          <a:p>
            <a:r>
              <a:rPr lang="en-GB" sz="1200" dirty="0"/>
              <a:t>Migration is contentious and so is often portrayed in emotive terms by the media. Misrepresentation of migrants &amp; migration can increase tension between communities, fear of ‘the other’ and foster racism and discrimination. This can make it hard for migrants to ‘ belong’ anywhere as they face prejudice and discrimination  </a:t>
            </a:r>
          </a:p>
          <a:p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252" name="Google Shape;252;p32"/>
          <p:cNvSpPr txBox="1"/>
          <p:nvPr/>
        </p:nvSpPr>
        <p:spPr>
          <a:xfrm>
            <a:off x="144861" y="2993523"/>
            <a:ext cx="5781503" cy="15155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Know and understand what it means </a:t>
            </a:r>
            <a:r>
              <a:rPr lang="en-US" sz="1400" dirty="0" smtClean="0"/>
              <a:t>“citizens actions” and ‘</a:t>
            </a:r>
            <a:r>
              <a:rPr lang="en-US" sz="1400" dirty="0"/>
              <a:t>not to leave anyone behind”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Reflect on the factors of isolation and lack of opportunities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Identify their role of change makers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Use skills in group work: sharing, listening, questioning, planning and </a:t>
            </a:r>
            <a:r>
              <a:rPr lang="en-US" sz="1400" dirty="0" smtClean="0"/>
              <a:t>performing</a:t>
            </a:r>
            <a:endParaRPr lang="en-GB" sz="1400" b="1" dirty="0" smtClean="0"/>
          </a:p>
          <a:p>
            <a:pPr>
              <a:buNone/>
            </a:pPr>
            <a:endParaRPr lang="en-GB" sz="1400" b="1" dirty="0" smtClean="0"/>
          </a:p>
          <a:p>
            <a:pPr>
              <a:buNone/>
            </a:pPr>
            <a:endParaRPr lang="en-GB" sz="1400" b="1" dirty="0"/>
          </a:p>
          <a:p>
            <a:pPr>
              <a:buNone/>
            </a:pPr>
            <a:endParaRPr lang="en-GB" sz="1400" b="1" dirty="0" smtClean="0"/>
          </a:p>
          <a:p>
            <a:pPr>
              <a:buNone/>
            </a:pPr>
            <a:r>
              <a:rPr lang="en-GB" sz="1400" b="1" dirty="0" smtClean="0"/>
              <a:t>Sustainable </a:t>
            </a:r>
            <a:r>
              <a:rPr lang="en-GB" sz="1400" b="1" dirty="0"/>
              <a:t>Development Goals </a:t>
            </a:r>
            <a:r>
              <a:rPr lang="en-GB" sz="1400" dirty="0"/>
              <a:t>focus:</a:t>
            </a:r>
          </a:p>
          <a:p>
            <a:r>
              <a:rPr lang="en-GB" sz="1400" dirty="0"/>
              <a:t>10.2    By 2030, empower and promote the social, economic and political inclusion of all, irrespective of age, sex, disability, race, ethnicity, origin, religion or economic or other status </a:t>
            </a:r>
          </a:p>
        </p:txBody>
      </p:sp>
      <p:sp>
        <p:nvSpPr>
          <p:cNvPr id="253" name="Google Shape;253;p32"/>
          <p:cNvSpPr txBox="1"/>
          <p:nvPr/>
        </p:nvSpPr>
        <p:spPr>
          <a:xfrm>
            <a:off x="119571" y="198447"/>
            <a:ext cx="6115344" cy="6389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 dirty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// </a:t>
            </a:r>
            <a:r>
              <a:rPr lang="en-GB" sz="18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INEQUALITIES </a:t>
            </a:r>
            <a:r>
              <a:rPr lang="en-GB" sz="1800" b="1" dirty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//       </a:t>
            </a:r>
            <a:r>
              <a:rPr lang="en-GB" sz="18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  Leav</a:t>
            </a:r>
            <a:r>
              <a:rPr lang="en-GB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e no one behind </a:t>
            </a:r>
            <a:r>
              <a:rPr lang="en-GB" sz="18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Session</a:t>
            </a:r>
            <a:endParaRPr sz="1800" dirty="0">
              <a:solidFill>
                <a:srgbClr val="A98278"/>
              </a:solidFill>
              <a:sym typeface="Arial"/>
            </a:endParaRPr>
          </a:p>
          <a:p>
            <a:r>
              <a:rPr lang="en-GB" sz="1800" b="1" dirty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Teaching Learning </a:t>
            </a:r>
            <a:r>
              <a:rPr lang="en-GB" sz="18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Unit Lesson 5 </a:t>
            </a:r>
            <a:r>
              <a:rPr lang="en-GB" dirty="0" smtClean="0">
                <a:sym typeface="Prompt"/>
              </a:rPr>
              <a:t>Campaign preparation</a:t>
            </a:r>
            <a:endParaRPr lang="en-GB" dirty="0"/>
          </a:p>
          <a:p>
            <a:endParaRPr sz="1800" dirty="0">
              <a:solidFill>
                <a:srgbClr val="A98278"/>
              </a:solidFill>
              <a:sym typeface="Arial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19571" y="2396119"/>
            <a:ext cx="68286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/>
              <a:t>Themes</a:t>
            </a:r>
            <a:r>
              <a:rPr lang="en-GB" dirty="0" smtClean="0"/>
              <a:t>: </a:t>
            </a:r>
            <a:r>
              <a:rPr lang="en-GB" b="1" dirty="0"/>
              <a:t> 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998022" y="2413058"/>
            <a:ext cx="514390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 smtClean="0"/>
              <a:t>Title: </a:t>
            </a:r>
            <a:r>
              <a:rPr lang="en-GB" sz="1400" dirty="0" smtClean="0"/>
              <a:t>Leave no one behind Campaign</a:t>
            </a:r>
            <a:endParaRPr lang="en-GB" sz="1400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6181709" y="4443259"/>
            <a:ext cx="2805399" cy="2031325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sz="1400" b="1" dirty="0" smtClean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Resources</a:t>
            </a:r>
          </a:p>
          <a:p>
            <a:pPr>
              <a:spcAft>
                <a:spcPts val="0"/>
              </a:spcAft>
            </a:pPr>
            <a:r>
              <a:rPr lang="en-GB" sz="1400" b="1" dirty="0" smtClean="0"/>
              <a:t>5.1 Session </a:t>
            </a:r>
            <a:r>
              <a:rPr lang="en-GB" sz="1400" b="1" dirty="0"/>
              <a:t>5</a:t>
            </a:r>
            <a:r>
              <a:rPr lang="en-GB" sz="1400" dirty="0"/>
              <a:t> </a:t>
            </a:r>
            <a:r>
              <a:rPr lang="en-GB" sz="1400" b="1" dirty="0"/>
              <a:t>PowerPoint Slides </a:t>
            </a:r>
            <a:r>
              <a:rPr lang="en-GB" sz="1400" b="1" dirty="0" smtClean="0"/>
              <a:t>5.13 Planning map</a:t>
            </a:r>
            <a:endParaRPr lang="en-GB" sz="1400" dirty="0"/>
          </a:p>
          <a:p>
            <a:pPr lvl="0"/>
            <a:r>
              <a:rPr lang="en-GB" sz="1400" dirty="0"/>
              <a:t>Working wall / Board, to gather </a:t>
            </a:r>
            <a:r>
              <a:rPr lang="en-GB" sz="1400" dirty="0" smtClean="0"/>
              <a:t>ideas</a:t>
            </a:r>
          </a:p>
          <a:p>
            <a:r>
              <a:rPr lang="en-GB" sz="1400" b="1" dirty="0" smtClean="0"/>
              <a:t>5.2 </a:t>
            </a:r>
            <a:r>
              <a:rPr lang="en-US" sz="1400" b="1" dirty="0" smtClean="0"/>
              <a:t>What </a:t>
            </a:r>
            <a:r>
              <a:rPr lang="en-US" sz="1400" b="1" dirty="0"/>
              <a:t>does it mean to leave no one behind</a:t>
            </a:r>
            <a:r>
              <a:rPr lang="en-US" sz="1400" b="1" dirty="0" smtClean="0"/>
              <a:t>? </a:t>
            </a:r>
            <a:r>
              <a:rPr lang="en-GB" sz="1400" b="1" dirty="0"/>
              <a:t>UNDP </a:t>
            </a:r>
            <a:r>
              <a:rPr lang="en-GB" sz="1400" b="1" dirty="0" smtClean="0"/>
              <a:t>Report</a:t>
            </a:r>
            <a:endParaRPr lang="en-US" sz="1400" b="1" dirty="0"/>
          </a:p>
          <a:p>
            <a:r>
              <a:rPr lang="en-US" sz="1400" b="1" dirty="0"/>
              <a:t>A framework for implementation </a:t>
            </a:r>
            <a:endParaRPr lang="en-GB" sz="1400" b="1" dirty="0"/>
          </a:p>
          <a:p>
            <a:pPr lvl="0"/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53391557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1" name="Google Shape;261;p3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624820" y="85154"/>
            <a:ext cx="1379321" cy="474154"/>
          </a:xfrm>
          <a:prstGeom prst="rect">
            <a:avLst/>
          </a:prstGeom>
          <a:noFill/>
          <a:ln>
            <a:noFill/>
          </a:ln>
        </p:spPr>
      </p:pic>
      <p:sp>
        <p:nvSpPr>
          <p:cNvPr id="263" name="Google Shape;263;p33"/>
          <p:cNvSpPr txBox="1"/>
          <p:nvPr/>
        </p:nvSpPr>
        <p:spPr>
          <a:xfrm>
            <a:off x="160239" y="628725"/>
            <a:ext cx="8816529" cy="164814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r>
              <a:rPr lang="en-GB" sz="1200" b="1" u="sng" dirty="0" smtClean="0"/>
              <a:t>First Thoughts</a:t>
            </a:r>
            <a:r>
              <a:rPr lang="en-GB" sz="1200" b="1" dirty="0" smtClean="0"/>
              <a:t> 15 Minutes.  	</a:t>
            </a:r>
            <a:r>
              <a:rPr lang="en-GB" sz="1200" b="1" i="1" dirty="0" smtClean="0"/>
              <a:t>How do you you’re left behind?</a:t>
            </a:r>
            <a:endParaRPr lang="en-GB" sz="1200" dirty="0" smtClean="0"/>
          </a:p>
          <a:p>
            <a:r>
              <a:rPr lang="en-GB" sz="1200" b="1" dirty="0" smtClean="0"/>
              <a:t>T explain:</a:t>
            </a:r>
            <a:r>
              <a:rPr lang="en-GB" sz="1200" dirty="0" smtClean="0"/>
              <a:t> What it means </a:t>
            </a:r>
            <a:r>
              <a:rPr lang="en-GB" sz="1200" dirty="0"/>
              <a:t>to be ‘</a:t>
            </a:r>
            <a:r>
              <a:rPr lang="en-GB" sz="1200" b="1" dirty="0"/>
              <a:t>not to leave anyone behind</a:t>
            </a:r>
            <a:r>
              <a:rPr lang="en-GB" sz="1200" dirty="0" smtClean="0"/>
              <a:t>”. Reflect </a:t>
            </a:r>
            <a:r>
              <a:rPr lang="en-GB" sz="1200" dirty="0"/>
              <a:t>on the factors of isolation and lack of opportunities</a:t>
            </a:r>
          </a:p>
          <a:p>
            <a:r>
              <a:rPr lang="en-GB" sz="1200" dirty="0"/>
              <a:t>Identify their role of change makers</a:t>
            </a:r>
          </a:p>
          <a:p>
            <a:r>
              <a:rPr lang="en-GB" sz="1200" b="1" dirty="0" smtClean="0"/>
              <a:t>Activity:</a:t>
            </a:r>
            <a:endParaRPr lang="en-GB" sz="1200" dirty="0" smtClean="0"/>
          </a:p>
          <a:p>
            <a:r>
              <a:rPr lang="en-GB" sz="1200" dirty="0" smtClean="0"/>
              <a:t>Create a</a:t>
            </a:r>
            <a:r>
              <a:rPr lang="en-GB" sz="1200" b="1" dirty="0" smtClean="0"/>
              <a:t> list of all dimensions where people may be left behind other people</a:t>
            </a:r>
            <a:r>
              <a:rPr lang="en-GB" sz="1200" dirty="0" smtClean="0"/>
              <a:t>. </a:t>
            </a:r>
            <a:r>
              <a:rPr lang="en-GB" sz="1200" b="1" dirty="0" smtClean="0"/>
              <a:t>slide 5</a:t>
            </a:r>
            <a:endParaRPr lang="en-GB" sz="1200" dirty="0" smtClean="0"/>
          </a:p>
          <a:p>
            <a:r>
              <a:rPr lang="en-GB" sz="1200" i="1" dirty="0" smtClean="0"/>
              <a:t>Possible </a:t>
            </a:r>
            <a:r>
              <a:rPr lang="en-GB" sz="1200" i="1" dirty="0"/>
              <a:t>responses to evidence I </a:t>
            </a:r>
            <a:r>
              <a:rPr lang="en-GB" sz="1200" i="1" dirty="0" smtClean="0"/>
              <a:t>‘leave others behind’:</a:t>
            </a:r>
            <a:endParaRPr lang="en-GB" sz="1200" dirty="0"/>
          </a:p>
          <a:p>
            <a:r>
              <a:rPr lang="en-US" sz="1200" b="1" dirty="0" smtClean="0"/>
              <a:t>lack </a:t>
            </a:r>
            <a:r>
              <a:rPr lang="en-US" sz="1200" b="1" dirty="0"/>
              <a:t>of access to </a:t>
            </a:r>
            <a:r>
              <a:rPr lang="en-US" sz="1200" b="1" dirty="0" smtClean="0"/>
              <a:t>healthcare (vaccines)</a:t>
            </a:r>
            <a:r>
              <a:rPr lang="en-GB" sz="1200" b="1" dirty="0" smtClean="0"/>
              <a:t>, lack of clean environment (carbon emissions), lack of education, lack of social services, </a:t>
            </a:r>
            <a:r>
              <a:rPr lang="en-GB" sz="1200" b="1" dirty="0" err="1"/>
              <a:t>etc</a:t>
            </a:r>
            <a:endParaRPr lang="en-GB" sz="1200" dirty="0"/>
          </a:p>
        </p:txBody>
      </p:sp>
      <p:sp>
        <p:nvSpPr>
          <p:cNvPr id="264" name="Google Shape;264;p33"/>
          <p:cNvSpPr txBox="1"/>
          <p:nvPr/>
        </p:nvSpPr>
        <p:spPr>
          <a:xfrm>
            <a:off x="160239" y="94416"/>
            <a:ext cx="7361636" cy="5262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r>
              <a:rPr lang="en-GB" sz="1400" b="1" dirty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// </a:t>
            </a:r>
            <a:r>
              <a:rPr lang="en-US" sz="1400" b="1" dirty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Reducing Inequalities// Teaching Learning Unit Lesson </a:t>
            </a:r>
            <a:r>
              <a:rPr lang="en-US" sz="14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5 </a:t>
            </a:r>
          </a:p>
          <a:p>
            <a:r>
              <a:rPr lang="en-US" sz="14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Leave no one behind Campaign</a:t>
            </a:r>
            <a:endParaRPr lang="en-US" sz="1400" dirty="0">
              <a:solidFill>
                <a:srgbClr val="A98278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 </a:t>
            </a:r>
            <a:endParaRPr sz="1400" dirty="0">
              <a:solidFill>
                <a:srgbClr val="A9827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63;p33"/>
          <p:cNvSpPr txBox="1"/>
          <p:nvPr/>
        </p:nvSpPr>
        <p:spPr>
          <a:xfrm>
            <a:off x="160239" y="2204864"/>
            <a:ext cx="8816529" cy="256391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r>
              <a:rPr lang="en-GB" sz="1200" b="1" u="sng" dirty="0"/>
              <a:t>Exploration and Consolidation</a:t>
            </a:r>
            <a:r>
              <a:rPr lang="en-GB" sz="1200" b="1" dirty="0"/>
              <a:t> 20 minutes     </a:t>
            </a:r>
            <a:r>
              <a:rPr lang="en-GB" sz="1200" b="1" dirty="0" smtClean="0"/>
              <a:t>C</a:t>
            </a:r>
            <a:r>
              <a:rPr lang="en-GB" sz="1200" b="1" i="1" dirty="0" smtClean="0"/>
              <a:t>itizen </a:t>
            </a:r>
            <a:r>
              <a:rPr lang="en-GB" sz="1200" b="1" i="1" dirty="0" smtClean="0"/>
              <a:t>actions on inequalities</a:t>
            </a:r>
            <a:endParaRPr lang="en-GB" sz="1200" dirty="0"/>
          </a:p>
          <a:p>
            <a:r>
              <a:rPr lang="en-GB" sz="1200" dirty="0"/>
              <a:t> </a:t>
            </a:r>
            <a:r>
              <a:rPr lang="en-GB" sz="1200" b="1" dirty="0" smtClean="0"/>
              <a:t>T Explains</a:t>
            </a:r>
            <a:r>
              <a:rPr lang="en-GB" sz="1200" dirty="0" smtClean="0"/>
              <a:t> that there are many types of activities children can do. Children may explore them in groups </a:t>
            </a:r>
            <a:r>
              <a:rPr lang="en-GB" sz="1200" b="1" dirty="0" smtClean="0"/>
              <a:t>Slides </a:t>
            </a:r>
            <a:r>
              <a:rPr lang="en-GB" sz="1200" b="1" dirty="0" smtClean="0"/>
              <a:t>7-10</a:t>
            </a:r>
            <a:endParaRPr lang="en-GB" sz="1200" b="1" dirty="0" smtClean="0"/>
          </a:p>
          <a:p>
            <a:endParaRPr lang="en-GB" sz="1200" b="1" dirty="0" smtClean="0"/>
          </a:p>
          <a:p>
            <a:r>
              <a:rPr lang="en-GB" sz="1200" b="1" dirty="0" smtClean="0"/>
              <a:t>Feedback and discussion can come after every video (good example)</a:t>
            </a:r>
            <a:endParaRPr lang="en-GB" sz="1200" b="1" dirty="0"/>
          </a:p>
          <a:p>
            <a:endParaRPr lang="en-GB" sz="1200" dirty="0" smtClean="0"/>
          </a:p>
          <a:p>
            <a:r>
              <a:rPr lang="en-GB" sz="1200" dirty="0"/>
              <a:t> </a:t>
            </a:r>
            <a:r>
              <a:rPr lang="en-GB" sz="1200" b="1" dirty="0"/>
              <a:t> </a:t>
            </a:r>
            <a:r>
              <a:rPr lang="en-GB" sz="1200" b="1" dirty="0" smtClean="0"/>
              <a:t>Read </a:t>
            </a:r>
            <a:r>
              <a:rPr lang="en-GB" sz="1200" dirty="0"/>
              <a:t>from the </a:t>
            </a:r>
            <a:r>
              <a:rPr lang="en-GB" sz="1200" dirty="0" smtClean="0"/>
              <a:t>‘</a:t>
            </a:r>
            <a:r>
              <a:rPr lang="en-US" sz="1200" dirty="0"/>
              <a:t>What does it mean to leave no one behind</a:t>
            </a:r>
            <a:r>
              <a:rPr lang="en-US" sz="1200" dirty="0" smtClean="0"/>
              <a:t>? A </a:t>
            </a:r>
            <a:r>
              <a:rPr lang="en-US" sz="1200" dirty="0"/>
              <a:t>framework for </a:t>
            </a:r>
            <a:r>
              <a:rPr lang="en-US" sz="1200" dirty="0" smtClean="0"/>
              <a:t>implementation”</a:t>
            </a:r>
            <a:endParaRPr lang="en-GB" sz="1200" dirty="0"/>
          </a:p>
          <a:p>
            <a:endParaRPr lang="en-GB" sz="1200" b="1" dirty="0" smtClean="0"/>
          </a:p>
          <a:p>
            <a:r>
              <a:rPr lang="en-GB" sz="1200" b="1" dirty="0" smtClean="0"/>
              <a:t>#LNOB </a:t>
            </a:r>
            <a:r>
              <a:rPr lang="en-GB" sz="1200" b="1" dirty="0"/>
              <a:t>campaign </a:t>
            </a:r>
            <a:r>
              <a:rPr lang="en-GB" sz="1200" dirty="0"/>
              <a:t>For information about how to get </a:t>
            </a:r>
            <a:r>
              <a:rPr lang="en-GB" sz="1200" dirty="0" smtClean="0"/>
              <a:t>involved, support or start one campaign, </a:t>
            </a:r>
            <a:r>
              <a:rPr lang="en-GB" sz="1200" dirty="0"/>
              <a:t>see </a:t>
            </a:r>
            <a:r>
              <a:rPr lang="en-GB" sz="1200" u="sng" dirty="0" smtClean="0">
                <a:hlinkClick r:id="rId4"/>
              </a:rPr>
              <a:t>the links </a:t>
            </a:r>
            <a:r>
              <a:rPr lang="en-GB" sz="1200" b="1" dirty="0" smtClean="0"/>
              <a:t>Slide 7 - </a:t>
            </a:r>
            <a:r>
              <a:rPr lang="en-GB" sz="1200" b="1" dirty="0" smtClean="0"/>
              <a:t>10</a:t>
            </a:r>
            <a:endParaRPr lang="en-GB" sz="120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GB" sz="1200" dirty="0"/>
              <a:t>What </a:t>
            </a:r>
            <a:r>
              <a:rPr lang="en-GB" sz="1200" dirty="0" smtClean="0"/>
              <a:t>could </a:t>
            </a:r>
            <a:r>
              <a:rPr lang="en-GB" sz="1200" dirty="0"/>
              <a:t>we do to support the </a:t>
            </a:r>
            <a:r>
              <a:rPr lang="en-GB" sz="1200" dirty="0" smtClean="0"/>
              <a:t>‘LNOB’ </a:t>
            </a:r>
            <a:r>
              <a:rPr lang="en-GB" sz="1200" dirty="0"/>
              <a:t>campaign? 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Who </a:t>
            </a:r>
            <a:r>
              <a:rPr lang="en-GB" sz="1200" dirty="0"/>
              <a:t>might we ask to visit or speak to us about </a:t>
            </a:r>
            <a:r>
              <a:rPr lang="en-GB" sz="1200" dirty="0" smtClean="0"/>
              <a:t>campaign?</a:t>
            </a:r>
          </a:p>
          <a:p>
            <a:pPr lvl="0"/>
            <a:endParaRPr lang="en-GB" sz="1200" dirty="0"/>
          </a:p>
        </p:txBody>
      </p:sp>
      <p:sp>
        <p:nvSpPr>
          <p:cNvPr id="8" name="Google Shape;260;p33"/>
          <p:cNvSpPr/>
          <p:nvPr/>
        </p:nvSpPr>
        <p:spPr>
          <a:xfrm>
            <a:off x="131896" y="4768782"/>
            <a:ext cx="8841449" cy="1576139"/>
          </a:xfrm>
          <a:prstGeom prst="rect">
            <a:avLst/>
          </a:prstGeom>
          <a:solidFill>
            <a:srgbClr val="A98278"/>
          </a:solidFill>
          <a:ln>
            <a:noFill/>
          </a:ln>
        </p:spPr>
        <p:txBody>
          <a:bodyPr spcFirstLastPara="1" wrap="square" lIns="80150" tIns="80150" rIns="80150" bIns="80150" anchor="ctr" anchorCtr="0">
            <a:noAutofit/>
          </a:bodyPr>
          <a:lstStyle/>
          <a:p>
            <a:r>
              <a:rPr lang="en-GB" sz="1200" b="1" u="sng" dirty="0"/>
              <a:t>Conclusion and Reflection</a:t>
            </a:r>
            <a:r>
              <a:rPr lang="en-GB" sz="1200" b="1" dirty="0"/>
              <a:t> 5 minutes  	</a:t>
            </a:r>
            <a:r>
              <a:rPr lang="en-GB" sz="1200" b="1" i="1" dirty="0"/>
              <a:t>Thinking point</a:t>
            </a:r>
            <a:endParaRPr lang="en-GB" sz="1200" b="1" dirty="0"/>
          </a:p>
          <a:p>
            <a:r>
              <a:rPr lang="en-GB" sz="1200" dirty="0"/>
              <a:t>Reflect on all the ways that we know </a:t>
            </a:r>
            <a:r>
              <a:rPr lang="en-GB" sz="1200" dirty="0" smtClean="0"/>
              <a:t>are fair and equal to everyone – </a:t>
            </a:r>
            <a:r>
              <a:rPr lang="en-GB" sz="1200" dirty="0"/>
              <a:t>to </a:t>
            </a:r>
            <a:r>
              <a:rPr lang="en-GB" sz="1200" dirty="0" smtClean="0"/>
              <a:t>be free, </a:t>
            </a:r>
            <a:r>
              <a:rPr lang="en-GB" sz="1200" dirty="0"/>
              <a:t>to </a:t>
            </a:r>
            <a:r>
              <a:rPr lang="en-GB" sz="1200" dirty="0" smtClean="0"/>
              <a:t>have access to water and nature, </a:t>
            </a:r>
            <a:r>
              <a:rPr lang="en-GB" sz="1200" dirty="0"/>
              <a:t>to </a:t>
            </a:r>
            <a:r>
              <a:rPr lang="en-GB" sz="1200" dirty="0" smtClean="0"/>
              <a:t>primary education, </a:t>
            </a:r>
            <a:r>
              <a:rPr lang="en-GB" sz="1200" dirty="0"/>
              <a:t>to </a:t>
            </a:r>
            <a:r>
              <a:rPr lang="en-GB" sz="1200" dirty="0" smtClean="0"/>
              <a:t>public services – healthcare, protection, transport, our </a:t>
            </a:r>
            <a:r>
              <a:rPr lang="en-GB" sz="1200" dirty="0"/>
              <a:t>local community (such as our previous primary school) and to our country. </a:t>
            </a:r>
          </a:p>
          <a:p>
            <a:r>
              <a:rPr lang="en-GB" sz="1200" dirty="0"/>
              <a:t>These all help to create a sense of identify and safety – secure that we can get help such as health care, education, money; and no one can make us leave because we ‘do not belong to this country’.</a:t>
            </a:r>
          </a:p>
        </p:txBody>
      </p:sp>
    </p:spTree>
    <p:extLst>
      <p:ext uri="{BB962C8B-B14F-4D97-AF65-F5344CB8AC3E}">
        <p14:creationId xmlns:p14="http://schemas.microsoft.com/office/powerpoint/2010/main" val="46197456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107504" y="188640"/>
            <a:ext cx="8928992" cy="6480720"/>
          </a:xfrm>
          <a:prstGeom prst="rect">
            <a:avLst/>
          </a:prstGeom>
          <a:solidFill>
            <a:schemeClr val="bg1"/>
          </a:solidFill>
          <a:ln cmpd="sng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607" y="908720"/>
            <a:ext cx="8773027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Oval Callout 2"/>
          <p:cNvSpPr/>
          <p:nvPr/>
        </p:nvSpPr>
        <p:spPr>
          <a:xfrm>
            <a:off x="3779912" y="1433662"/>
            <a:ext cx="3218656" cy="2029618"/>
          </a:xfrm>
          <a:prstGeom prst="wedgeEllipseCallout">
            <a:avLst>
              <a:gd name="adj1" fmla="val 35969"/>
              <a:gd name="adj2" fmla="val 8150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Act now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089945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512" y="188640"/>
            <a:ext cx="8856984" cy="6336704"/>
          </a:xfrm>
          <a:prstGeom prst="rect">
            <a:avLst/>
          </a:prstGeom>
          <a:solidFill>
            <a:schemeClr val="bg1"/>
          </a:solidFill>
          <a:ln cmpd="sng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dirty="0" smtClean="0"/>
          </a:p>
          <a:p>
            <a:r>
              <a:rPr lang="en-GB" dirty="0" smtClean="0"/>
              <a:t>Migration takes place </a:t>
            </a:r>
            <a:r>
              <a:rPr lang="en-GB" b="1" i="1" dirty="0" smtClean="0"/>
              <a:t>internally </a:t>
            </a:r>
            <a:r>
              <a:rPr lang="en-GB" dirty="0" smtClean="0"/>
              <a:t>and </a:t>
            </a:r>
            <a:r>
              <a:rPr lang="en-GB" b="1" i="1" dirty="0" smtClean="0"/>
              <a:t>internationally</a:t>
            </a:r>
            <a:r>
              <a:rPr lang="en-GB" dirty="0" smtClean="0"/>
              <a:t>. In our time, the biggest international migration flows are from rich to other rich countries, and from poorer to other poorer countries (North-North; South-South). Much migration is short-term; migrants return to their country of origin. An estimated 258 million people live in a country they weren’t born in; this is approx. 3.6% World’s inhabitants (U.N. 2017). “In Europe, the size of the total population would have declined during the period 2000-2015 in the absence of migration.”(UN 2017). </a:t>
            </a:r>
          </a:p>
          <a:p>
            <a:r>
              <a:rPr lang="en-GB" dirty="0" smtClean="0"/>
              <a:t>	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5767" y="282440"/>
            <a:ext cx="8229600" cy="1143000"/>
          </a:xfrm>
        </p:spPr>
        <p:txBody>
          <a:bodyPr/>
          <a:lstStyle/>
          <a:p>
            <a:r>
              <a:rPr lang="en-GB" dirty="0" smtClean="0"/>
              <a:t>Big ideas</a:t>
            </a:r>
            <a:endParaRPr lang="en-GB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907704" y="1545371"/>
            <a:ext cx="4457654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pitchFamily="34" charset="0"/>
              <a:buNone/>
            </a:pPr>
            <a:r>
              <a:rPr lang="en-GB" sz="2500" b="1" dirty="0" smtClean="0"/>
              <a:t>Big idea 8 </a:t>
            </a:r>
            <a:endParaRPr lang="en-US" sz="2500" b="1" dirty="0" smtClean="0">
              <a:solidFill>
                <a:srgbClr val="FF0000"/>
              </a:solidFill>
            </a:endParaRPr>
          </a:p>
          <a:p>
            <a:pPr marL="0" indent="0" algn="r">
              <a:buFont typeface="Arial" pitchFamily="34" charset="0"/>
              <a:buNone/>
            </a:pPr>
            <a:r>
              <a:rPr lang="en-US" sz="2500" b="1" dirty="0" smtClean="0">
                <a:solidFill>
                  <a:srgbClr val="FF0000"/>
                </a:solidFill>
              </a:rPr>
              <a:t>Citizen actions on inequality</a:t>
            </a:r>
            <a:endParaRPr lang="en-GB" sz="2500" b="1" dirty="0" smtClean="0">
              <a:solidFill>
                <a:srgbClr val="FF0000"/>
              </a:solidFill>
            </a:endParaRPr>
          </a:p>
          <a:p>
            <a:pPr marL="0" indent="0" algn="r">
              <a:buFont typeface="Arial" pitchFamily="34" charset="0"/>
              <a:buNone/>
            </a:pPr>
            <a:r>
              <a:rPr lang="en-US" sz="2500" dirty="0" smtClean="0"/>
              <a:t>Sharing all the world</a:t>
            </a:r>
          </a:p>
          <a:p>
            <a:pPr marL="0" indent="0" algn="r">
              <a:buFont typeface="Arial" pitchFamily="34" charset="0"/>
              <a:buNone/>
            </a:pPr>
            <a:r>
              <a:rPr lang="en-US" sz="2500" dirty="0" smtClean="0"/>
              <a:t>You, you may say I'm a dreamer</a:t>
            </a:r>
          </a:p>
          <a:p>
            <a:pPr marL="0" indent="0" algn="r">
              <a:buFont typeface="Arial" pitchFamily="34" charset="0"/>
              <a:buNone/>
            </a:pPr>
            <a:r>
              <a:rPr lang="en-US" sz="2500" dirty="0" smtClean="0"/>
              <a:t>But I'm not the only one</a:t>
            </a:r>
          </a:p>
          <a:p>
            <a:pPr marL="0" indent="0" algn="r">
              <a:buFont typeface="Arial" pitchFamily="34" charset="0"/>
              <a:buNone/>
            </a:pPr>
            <a:r>
              <a:rPr lang="en-US" sz="2500" dirty="0" smtClean="0"/>
              <a:t>I hope someday you will join us</a:t>
            </a:r>
          </a:p>
          <a:p>
            <a:pPr marL="0" indent="0" algn="r">
              <a:buFont typeface="Arial" pitchFamily="34" charset="0"/>
              <a:buNone/>
            </a:pPr>
            <a:r>
              <a:rPr lang="en-US" sz="2500" dirty="0" smtClean="0"/>
              <a:t>And the world will live as one </a:t>
            </a:r>
          </a:p>
          <a:p>
            <a:pPr marL="0" indent="0">
              <a:buFont typeface="Arial" pitchFamily="34" charset="0"/>
              <a:buNone/>
            </a:pPr>
            <a:endParaRPr lang="en-US" sz="2500" dirty="0"/>
          </a:p>
          <a:p>
            <a:pPr marL="0" indent="0" algn="r">
              <a:buFont typeface="Arial" pitchFamily="34" charset="0"/>
              <a:buNone/>
            </a:pPr>
            <a:r>
              <a:rPr lang="en-US" sz="2500" dirty="0" smtClean="0"/>
              <a:t>John Lennon </a:t>
            </a:r>
            <a:r>
              <a:rPr lang="en-GB" sz="2500" dirty="0" smtClean="0"/>
              <a:t>	</a:t>
            </a:r>
          </a:p>
          <a:p>
            <a:pPr marL="0" indent="0">
              <a:buFont typeface="Arial" pitchFamily="34" charset="0"/>
              <a:buNone/>
            </a:pPr>
            <a:endParaRPr lang="en-GB" sz="2500" dirty="0" smtClean="0"/>
          </a:p>
          <a:p>
            <a:pPr marL="0" indent="0">
              <a:buFont typeface="Arial" pitchFamily="34" charset="0"/>
              <a:buNone/>
            </a:pPr>
            <a:endParaRPr lang="en-GB" sz="2500" dirty="0" smtClean="0"/>
          </a:p>
          <a:p>
            <a:pPr marL="0" indent="0">
              <a:buFont typeface="Arial" pitchFamily="34" charset="0"/>
              <a:buNone/>
            </a:pPr>
            <a:endParaRPr lang="en-US" sz="2500" b="1" dirty="0" smtClean="0"/>
          </a:p>
        </p:txBody>
      </p:sp>
    </p:spTree>
    <p:extLst>
      <p:ext uri="{BB962C8B-B14F-4D97-AF65-F5344CB8AC3E}">
        <p14:creationId xmlns:p14="http://schemas.microsoft.com/office/powerpoint/2010/main" val="70428658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512" y="188640"/>
            <a:ext cx="8856984" cy="6336704"/>
          </a:xfrm>
          <a:prstGeom prst="rect">
            <a:avLst/>
          </a:prstGeom>
          <a:solidFill>
            <a:schemeClr val="bg1"/>
          </a:solidFill>
          <a:ln cmpd="sng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Learning Objectives- Learners will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781128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Know and understand what it means </a:t>
            </a:r>
            <a:r>
              <a:rPr lang="en-GB" dirty="0" smtClean="0"/>
              <a:t>“</a:t>
            </a:r>
            <a:r>
              <a:rPr lang="en-GB" b="1" dirty="0" smtClean="0"/>
              <a:t>citizens actions</a:t>
            </a:r>
            <a:r>
              <a:rPr lang="en-GB" dirty="0" smtClean="0"/>
              <a:t>” and </a:t>
            </a:r>
            <a:r>
              <a:rPr lang="en-GB" dirty="0" smtClean="0"/>
              <a:t>‘</a:t>
            </a:r>
            <a:r>
              <a:rPr lang="en-GB" b="1" dirty="0"/>
              <a:t>not to leave anyone behind</a:t>
            </a:r>
            <a:r>
              <a:rPr lang="en-GB" dirty="0" smtClean="0"/>
              <a:t>”</a:t>
            </a:r>
          </a:p>
          <a:p>
            <a:r>
              <a:rPr lang="en-GB" dirty="0" smtClean="0"/>
              <a:t>Reflect on the factors of isolation and lack of opportunities</a:t>
            </a:r>
          </a:p>
          <a:p>
            <a:r>
              <a:rPr lang="en-GB" dirty="0" smtClean="0"/>
              <a:t>Identify their role of change </a:t>
            </a:r>
            <a:r>
              <a:rPr lang="en-GB" dirty="0"/>
              <a:t>makers </a:t>
            </a:r>
            <a:r>
              <a:rPr lang="en-GB" dirty="0" smtClean="0"/>
              <a:t>in </a:t>
            </a:r>
            <a:r>
              <a:rPr lang="en-GB" dirty="0"/>
              <a:t>bringing </a:t>
            </a:r>
            <a:r>
              <a:rPr lang="en-GB" dirty="0" smtClean="0"/>
              <a:t>citizen actions</a:t>
            </a:r>
            <a:endParaRPr lang="en-GB" dirty="0" smtClean="0"/>
          </a:p>
          <a:p>
            <a:r>
              <a:rPr lang="en-GB" dirty="0" smtClean="0"/>
              <a:t>Use </a:t>
            </a:r>
            <a:r>
              <a:rPr lang="en-GB" dirty="0"/>
              <a:t>skills in group work: sharing, listening, </a:t>
            </a:r>
            <a:r>
              <a:rPr lang="en-GB" dirty="0" smtClean="0"/>
              <a:t>questioning, planning and performing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b="1" dirty="0" smtClean="0"/>
          </a:p>
          <a:p>
            <a:pPr>
              <a:buNone/>
            </a:pPr>
            <a:r>
              <a:rPr lang="en-GB" b="1" dirty="0" smtClean="0"/>
              <a:t>Sustainable Development Goals </a:t>
            </a:r>
            <a:r>
              <a:rPr lang="en-GB" dirty="0" smtClean="0"/>
              <a:t>focus:</a:t>
            </a:r>
          </a:p>
          <a:p>
            <a:pPr marL="0" indent="0">
              <a:buNone/>
            </a:pPr>
            <a:r>
              <a:rPr lang="en-GB" dirty="0" smtClean="0">
                <a:solidFill>
                  <a:srgbClr val="FF0000"/>
                </a:solidFill>
              </a:rPr>
              <a:t>10.2    By 2030, empower and promote the social, economic and political inclusion of all, irrespective of age, sex, disability, race, ethnicity, origin, religion or economic or other status </a:t>
            </a:r>
            <a:endParaRPr lang="en-GB" dirty="0" smtClean="0"/>
          </a:p>
          <a:p>
            <a:pPr marL="0" lvl="0" indent="0">
              <a:spcBef>
                <a:spcPts val="0"/>
              </a:spcBef>
              <a:buNone/>
            </a:pPr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7704" y="27856"/>
            <a:ext cx="4688680" cy="1143000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Leave no one behind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980728"/>
            <a:ext cx="4320480" cy="5184575"/>
          </a:xfrm>
        </p:spPr>
        <p:txBody>
          <a:bodyPr>
            <a:normAutofit/>
          </a:bodyPr>
          <a:lstStyle/>
          <a:p>
            <a:pPr lvl="0"/>
            <a:r>
              <a:rPr lang="en-GB" sz="2800" dirty="0" smtClean="0"/>
              <a:t>What does it mean </a:t>
            </a:r>
            <a:r>
              <a:rPr lang="en-GB" sz="2800" b="1" dirty="0" smtClean="0"/>
              <a:t>‘not to leave anyone behind’</a:t>
            </a:r>
            <a:r>
              <a:rPr lang="en-GB" sz="2800" dirty="0" smtClean="0"/>
              <a:t>?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People </a:t>
            </a:r>
            <a:r>
              <a:rPr lang="en-US" dirty="0"/>
              <a:t>get left behind when they </a:t>
            </a: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lack the choices and opportunities </a:t>
            </a:r>
            <a:r>
              <a:rPr lang="en-US" dirty="0"/>
              <a:t>required to </a:t>
            </a:r>
            <a:r>
              <a:rPr lang="en-US" dirty="0" smtClean="0"/>
              <a:t>participate and </a:t>
            </a:r>
            <a:r>
              <a:rPr lang="en-US" dirty="0"/>
              <a:t>benefit from development progress.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2044" y="2127920"/>
            <a:ext cx="4211134" cy="4121263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7704" y="27856"/>
            <a:ext cx="4688680" cy="1143000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How to overcome?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5" y="1170856"/>
            <a:ext cx="5112568" cy="5328592"/>
          </a:xfrm>
        </p:spPr>
        <p:txBody>
          <a:bodyPr>
            <a:normAutofit lnSpcReduction="10000"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Examine</a:t>
            </a:r>
            <a:r>
              <a:rPr lang="en-US" dirty="0"/>
              <a:t>: </a:t>
            </a:r>
            <a:r>
              <a:rPr lang="en-US" dirty="0" smtClean="0"/>
              <a:t>Collect data, ask people, go to places and bring </a:t>
            </a:r>
            <a:r>
              <a:rPr lang="en-US" dirty="0"/>
              <a:t>information on who is </a:t>
            </a:r>
            <a:r>
              <a:rPr lang="en-US" dirty="0" smtClean="0"/>
              <a:t>left behind </a:t>
            </a:r>
            <a:r>
              <a:rPr lang="en-US" dirty="0"/>
              <a:t>and why. </a:t>
            </a:r>
            <a:endParaRPr lang="en-US" dirty="0" smtClean="0"/>
          </a:p>
          <a:p>
            <a:r>
              <a:rPr lang="en-US" b="1" dirty="0" smtClean="0">
                <a:solidFill>
                  <a:schemeClr val="accent1"/>
                </a:solidFill>
              </a:rPr>
              <a:t>Empower</a:t>
            </a:r>
            <a:r>
              <a:rPr lang="en-US" dirty="0"/>
              <a:t>: Enable people that are being left behind to be </a:t>
            </a:r>
            <a:r>
              <a:rPr lang="en-US" dirty="0" smtClean="0"/>
              <a:t>equal, ensuring </a:t>
            </a:r>
            <a:r>
              <a:rPr lang="en-US" dirty="0"/>
              <a:t>their full and meaningful </a:t>
            </a:r>
            <a:r>
              <a:rPr lang="en-US" dirty="0" smtClean="0"/>
              <a:t>participation.</a:t>
            </a:r>
          </a:p>
          <a:p>
            <a:r>
              <a:rPr lang="en-US" b="1" dirty="0">
                <a:solidFill>
                  <a:schemeClr val="accent1"/>
                </a:solidFill>
              </a:rPr>
              <a:t>Enact</a:t>
            </a:r>
            <a:r>
              <a:rPr lang="en-US" dirty="0"/>
              <a:t>: </a:t>
            </a:r>
            <a:r>
              <a:rPr lang="en-US" dirty="0" smtClean="0"/>
              <a:t>Find solutions to all other disadvantaged.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5292080" y="5853117"/>
            <a:ext cx="34904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2"/>
              </a:rPr>
              <a:t>https://www.youtube.com/watch?v=VjxFhEbCLmM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2836" y="1628800"/>
            <a:ext cx="3668542" cy="3248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537062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512" y="188640"/>
            <a:ext cx="8856984" cy="6336704"/>
          </a:xfrm>
          <a:prstGeom prst="rect">
            <a:avLst/>
          </a:prstGeom>
          <a:solidFill>
            <a:schemeClr val="bg1"/>
          </a:solidFill>
          <a:ln cmpd="sng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4186808" cy="2896944"/>
          </a:xfrm>
        </p:spPr>
        <p:txBody>
          <a:bodyPr>
            <a:normAutofit fontScale="85000" lnSpcReduction="20000"/>
          </a:bodyPr>
          <a:lstStyle/>
          <a:p>
            <a:pPr marL="0" indent="0" fontAlgn="t">
              <a:buNone/>
            </a:pPr>
            <a:r>
              <a:rPr lang="en-US" b="1" dirty="0">
                <a:solidFill>
                  <a:srgbClr val="FF0000"/>
                </a:solidFill>
              </a:rPr>
              <a:t>Objectives </a:t>
            </a:r>
            <a:endParaRPr lang="en-US" b="1" dirty="0" smtClean="0">
              <a:solidFill>
                <a:srgbClr val="FF0000"/>
              </a:solidFill>
            </a:endParaRPr>
          </a:p>
          <a:p>
            <a:pPr fontAlgn="t"/>
            <a:r>
              <a:rPr lang="en-US" dirty="0" smtClean="0"/>
              <a:t>Young people become educators</a:t>
            </a:r>
          </a:p>
          <a:p>
            <a:pPr fontAlgn="t"/>
            <a:r>
              <a:rPr lang="en-US" dirty="0" smtClean="0"/>
              <a:t>Recruiting </a:t>
            </a:r>
            <a:r>
              <a:rPr lang="en-US" dirty="0"/>
              <a:t>others to a cause or changing </a:t>
            </a:r>
            <a:r>
              <a:rPr lang="en-US" dirty="0" smtClean="0"/>
              <a:t>attitudes</a:t>
            </a:r>
          </a:p>
          <a:p>
            <a:pPr fontAlgn="t"/>
            <a:r>
              <a:rPr lang="en-US" dirty="0" smtClean="0"/>
              <a:t>Peer to peer education </a:t>
            </a:r>
            <a:r>
              <a:rPr lang="en-US" dirty="0"/>
              <a:t> </a:t>
            </a:r>
            <a:endParaRPr lang="en-US" dirty="0" smtClean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09600" y="33411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rgbClr val="FF0000"/>
                </a:solidFill>
              </a:rPr>
              <a:t>#NOLB </a:t>
            </a:r>
            <a:r>
              <a:rPr lang="en-GB" dirty="0"/>
              <a:t>Y</a:t>
            </a:r>
            <a:r>
              <a:rPr lang="en-GB" dirty="0" smtClean="0"/>
              <a:t>outh education</a:t>
            </a:r>
            <a:endParaRPr lang="en-GB" sz="2200" dirty="0"/>
          </a:p>
        </p:txBody>
      </p:sp>
      <p:sp>
        <p:nvSpPr>
          <p:cNvPr id="7" name="TextBox 6"/>
          <p:cNvSpPr txBox="1"/>
          <p:nvPr/>
        </p:nvSpPr>
        <p:spPr>
          <a:xfrm>
            <a:off x="267816" y="4497145"/>
            <a:ext cx="847660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Suggestions for the group</a:t>
            </a:r>
            <a:r>
              <a:rPr lang="en-US" b="1" dirty="0" smtClean="0"/>
              <a:t>:</a:t>
            </a:r>
            <a:endParaRPr lang="en-US" b="1" dirty="0"/>
          </a:p>
          <a:p>
            <a:pPr marL="285750" lvl="0" indent="-285750" fontAlgn="t">
              <a:buFont typeface="Arial" panose="020B0604020202020204" pitchFamily="34" charset="0"/>
              <a:buChar char="•"/>
            </a:pPr>
            <a:r>
              <a:rPr lang="en-US" b="1" dirty="0" smtClean="0"/>
              <a:t>Controversial issues </a:t>
            </a:r>
            <a:r>
              <a:rPr lang="en-US" dirty="0" smtClean="0"/>
              <a:t>– women and men  remuneration, whether </a:t>
            </a:r>
            <a:r>
              <a:rPr lang="en-US" dirty="0"/>
              <a:t>military </a:t>
            </a:r>
            <a:r>
              <a:rPr lang="en-US" dirty="0" smtClean="0"/>
              <a:t>programs </a:t>
            </a:r>
            <a:r>
              <a:rPr lang="en-US" dirty="0"/>
              <a:t>should be cut to reduce </a:t>
            </a:r>
            <a:r>
              <a:rPr lang="en-US" dirty="0" smtClean="0"/>
              <a:t>poverty, state aid to developing countries</a:t>
            </a:r>
            <a:endParaRPr lang="en-US" dirty="0"/>
          </a:p>
          <a:p>
            <a:pPr marL="285750" lvl="0" indent="-285750" fontAlgn="t">
              <a:buFont typeface="Arial" panose="020B0604020202020204" pitchFamily="34" charset="0"/>
              <a:buChar char="•"/>
            </a:pPr>
            <a:r>
              <a:rPr lang="en-US" b="1" dirty="0" smtClean="0"/>
              <a:t>Types</a:t>
            </a:r>
            <a:r>
              <a:rPr lang="en-US" dirty="0" smtClean="0"/>
              <a:t>: public debate, street </a:t>
            </a:r>
            <a:r>
              <a:rPr lang="en-US" dirty="0"/>
              <a:t>theatre, </a:t>
            </a:r>
            <a:r>
              <a:rPr lang="en-US" dirty="0" smtClean="0"/>
              <a:t>protest </a:t>
            </a:r>
            <a:r>
              <a:rPr lang="en-US" dirty="0"/>
              <a:t>march, petitions</a:t>
            </a:r>
            <a:r>
              <a:rPr lang="en-US" dirty="0" smtClean="0"/>
              <a:t>, video shooting</a:t>
            </a:r>
          </a:p>
          <a:p>
            <a:pPr marL="285750" lvl="0" indent="-285750" fontAlgn="t">
              <a:buFont typeface="Arial" panose="020B0604020202020204" pitchFamily="34" charset="0"/>
              <a:buChar char="•"/>
            </a:pPr>
            <a:r>
              <a:rPr lang="en-US" dirty="0" smtClean="0"/>
              <a:t>Articles </a:t>
            </a:r>
            <a:r>
              <a:rPr lang="en-US" dirty="0"/>
              <a:t>for the local (or national) paper or ask the </a:t>
            </a:r>
            <a:r>
              <a:rPr lang="en-US" dirty="0" smtClean="0"/>
              <a:t>radio </a:t>
            </a:r>
            <a:r>
              <a:rPr lang="en-US" dirty="0"/>
              <a:t>/ TV station for an </a:t>
            </a:r>
            <a:r>
              <a:rPr lang="en-US" dirty="0" smtClean="0"/>
              <a:t>interview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Peer </a:t>
            </a:r>
            <a:r>
              <a:rPr lang="en-US" dirty="0"/>
              <a:t>education programme with other </a:t>
            </a:r>
            <a:r>
              <a:rPr lang="en-US" dirty="0" smtClean="0"/>
              <a:t>pupils </a:t>
            </a:r>
            <a:r>
              <a:rPr lang="en-US" dirty="0"/>
              <a:t>from the local school.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0724" y="1477113"/>
            <a:ext cx="4316036" cy="254879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644007" y="4162839"/>
            <a:ext cx="42897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Source: </a:t>
            </a:r>
            <a:r>
              <a:rPr lang="en-US" dirty="0">
                <a:hlinkClick r:id="rId3"/>
              </a:rPr>
              <a:t>https://humanlibrary.org/events/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21412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3508" y="334113"/>
            <a:ext cx="8856984" cy="6336704"/>
          </a:xfrm>
          <a:prstGeom prst="rect">
            <a:avLst/>
          </a:prstGeom>
          <a:solidFill>
            <a:schemeClr val="bg1"/>
          </a:solidFill>
          <a:ln cmpd="sng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09600" y="33411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rgbClr val="FF0000"/>
                </a:solidFill>
              </a:rPr>
              <a:t>#NOLB </a:t>
            </a:r>
            <a:r>
              <a:rPr lang="en-GB" dirty="0" smtClean="0"/>
              <a:t>Doing it yourself</a:t>
            </a:r>
            <a:endParaRPr lang="en-GB" sz="2200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267815" y="1451606"/>
            <a:ext cx="4304184" cy="26208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t">
              <a:buFont typeface="Arial" pitchFamily="34" charset="0"/>
              <a:buNone/>
            </a:pPr>
            <a:r>
              <a:rPr lang="en-US" sz="2500" b="1" dirty="0" smtClean="0">
                <a:solidFill>
                  <a:srgbClr val="FF0000"/>
                </a:solidFill>
              </a:rPr>
              <a:t>Objectives</a:t>
            </a:r>
            <a:r>
              <a:rPr lang="en-US" sz="2500" dirty="0" smtClean="0"/>
              <a:t>: </a:t>
            </a:r>
          </a:p>
          <a:p>
            <a:pPr fontAlgn="t"/>
            <a:r>
              <a:rPr lang="en-US" sz="2500" dirty="0" smtClean="0"/>
              <a:t>Bring the change directly</a:t>
            </a:r>
          </a:p>
          <a:p>
            <a:pPr fontAlgn="t"/>
            <a:r>
              <a:rPr lang="en-US" sz="2500" dirty="0" smtClean="0"/>
              <a:t>Result and reward are visible</a:t>
            </a:r>
          </a:p>
          <a:p>
            <a:pPr fontAlgn="t"/>
            <a:r>
              <a:rPr lang="en-US" sz="2500" dirty="0"/>
              <a:t>Take charge of a </a:t>
            </a:r>
            <a:r>
              <a:rPr lang="en-US" sz="2500" dirty="0" smtClean="0"/>
              <a:t>part </a:t>
            </a:r>
            <a:r>
              <a:rPr lang="en-US" sz="2500" dirty="0"/>
              <a:t>of the local </a:t>
            </a:r>
            <a:r>
              <a:rPr lang="en-US" sz="2500" dirty="0" smtClean="0"/>
              <a:t>community</a:t>
            </a:r>
          </a:p>
          <a:p>
            <a:pPr fontAlgn="t"/>
            <a:r>
              <a:rPr lang="en-US" sz="2500" dirty="0" smtClean="0"/>
              <a:t>Deliver an instant and uncomplicated message, raise awareness, and sowing seeds</a:t>
            </a:r>
          </a:p>
        </p:txBody>
      </p:sp>
      <p:sp>
        <p:nvSpPr>
          <p:cNvPr id="9" name="Rectangle 8"/>
          <p:cNvSpPr/>
          <p:nvPr/>
        </p:nvSpPr>
        <p:spPr>
          <a:xfrm>
            <a:off x="364913" y="5373216"/>
            <a:ext cx="841417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t"/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Suggestions for the group</a:t>
            </a:r>
            <a:r>
              <a:rPr lang="en-US" b="1" dirty="0" smtClean="0"/>
              <a:t>:</a:t>
            </a:r>
            <a:endParaRPr lang="en-US" b="1" dirty="0"/>
          </a:p>
          <a:p>
            <a:pPr marL="285750" lvl="0" indent="-285750" fontAlgn="t">
              <a:buFont typeface="Arial" panose="020B0604020202020204" pitchFamily="34" charset="0"/>
              <a:buChar char="•"/>
            </a:pPr>
            <a:r>
              <a:rPr lang="en-US" dirty="0" smtClean="0"/>
              <a:t>Offer </a:t>
            </a:r>
            <a:r>
              <a:rPr lang="en-US" dirty="0"/>
              <a:t>your gardening services, or other skills, to people in the </a:t>
            </a:r>
            <a:r>
              <a:rPr lang="en-US" dirty="0" smtClean="0"/>
              <a:t>community</a:t>
            </a:r>
          </a:p>
          <a:p>
            <a:pPr marL="285750" lvl="0" indent="-285750" fontAlgn="t">
              <a:buFont typeface="Arial" panose="020B0604020202020204" pitchFamily="34" charset="0"/>
              <a:buChar char="•"/>
            </a:pPr>
            <a:r>
              <a:rPr lang="en-US" dirty="0" smtClean="0"/>
              <a:t>Ask </a:t>
            </a:r>
            <a:r>
              <a:rPr lang="en-US" dirty="0"/>
              <a:t>around for old paint and decorating </a:t>
            </a:r>
            <a:r>
              <a:rPr lang="en-US" dirty="0" smtClean="0"/>
              <a:t>tools</a:t>
            </a:r>
          </a:p>
          <a:p>
            <a:pPr marL="285750" lvl="0" indent="-285750" fontAlgn="t">
              <a:buFont typeface="Arial" panose="020B0604020202020204" pitchFamily="34" charset="0"/>
              <a:buChar char="•"/>
            </a:pPr>
            <a:r>
              <a:rPr lang="en-US" dirty="0" smtClean="0"/>
              <a:t>Do </a:t>
            </a:r>
            <a:r>
              <a:rPr lang="en-US" dirty="0"/>
              <a:t>some baking and take it round to a homeless shelter or a </a:t>
            </a:r>
            <a:r>
              <a:rPr lang="en-US" dirty="0" smtClean="0"/>
              <a:t>neighbor </a:t>
            </a:r>
            <a:r>
              <a:rPr lang="en-US" dirty="0"/>
              <a:t>living </a:t>
            </a:r>
            <a:r>
              <a:rPr lang="en-US" dirty="0" smtClean="0"/>
              <a:t>alone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5632" y="2754098"/>
            <a:ext cx="4604860" cy="257872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617602" y="2287494"/>
            <a:ext cx="35481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Resource: </a:t>
            </a:r>
            <a:r>
              <a:rPr lang="en-US" dirty="0">
                <a:hlinkClick r:id="rId3"/>
              </a:rPr>
              <a:t>https://podlezno.org/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003024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3508" y="116632"/>
            <a:ext cx="8856984" cy="6336704"/>
          </a:xfrm>
          <a:prstGeom prst="rect">
            <a:avLst/>
          </a:prstGeom>
          <a:solidFill>
            <a:schemeClr val="bg1"/>
          </a:solidFill>
          <a:ln cmpd="sng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79512" y="20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rgbClr val="FF0000"/>
                </a:solidFill>
              </a:rPr>
              <a:t>#NOLB </a:t>
            </a:r>
            <a:r>
              <a:rPr lang="en-GB" dirty="0" smtClean="0"/>
              <a:t>Link up with others</a:t>
            </a:r>
            <a:endParaRPr lang="en-GB" sz="2200" dirty="0"/>
          </a:p>
        </p:txBody>
      </p:sp>
      <p:sp>
        <p:nvSpPr>
          <p:cNvPr id="2" name="Rectangle 1"/>
          <p:cNvSpPr/>
          <p:nvPr/>
        </p:nvSpPr>
        <p:spPr>
          <a:xfrm>
            <a:off x="251520" y="1222967"/>
            <a:ext cx="4680520" cy="30623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t"/>
            <a:r>
              <a:rPr lang="en-US" sz="2700" b="1" dirty="0">
                <a:solidFill>
                  <a:srgbClr val="FF0000"/>
                </a:solidFill>
              </a:rPr>
              <a:t>Objectives</a:t>
            </a:r>
            <a:r>
              <a:rPr lang="en-US" sz="2700" dirty="0"/>
              <a:t>: </a:t>
            </a:r>
          </a:p>
          <a:p>
            <a:pPr marL="457200" indent="-457200" fontAlgn="t">
              <a:buFont typeface="Arial" panose="020B0604020202020204" pitchFamily="34" charset="0"/>
              <a:buChar char="•"/>
            </a:pPr>
            <a:r>
              <a:rPr lang="en-US" sz="2700" dirty="0" smtClean="0"/>
              <a:t>Take action as part of a larger groups</a:t>
            </a:r>
          </a:p>
          <a:p>
            <a:pPr marL="457200" indent="-457200" fontAlgn="t">
              <a:buFont typeface="Arial" panose="020B0604020202020204" pitchFamily="34" charset="0"/>
              <a:buChar char="•"/>
            </a:pPr>
            <a:r>
              <a:rPr lang="en-US" sz="2700" dirty="0" smtClean="0"/>
              <a:t>Engage with </a:t>
            </a:r>
            <a:r>
              <a:rPr lang="en-US" sz="2800" dirty="0"/>
              <a:t>both "professional" NGOs and spontaneous grass roots movements</a:t>
            </a:r>
            <a:endParaRPr lang="en-US" sz="2700" dirty="0"/>
          </a:p>
        </p:txBody>
      </p:sp>
      <p:sp>
        <p:nvSpPr>
          <p:cNvPr id="7" name="TextBox 6"/>
          <p:cNvSpPr txBox="1"/>
          <p:nvPr/>
        </p:nvSpPr>
        <p:spPr>
          <a:xfrm>
            <a:off x="362597" y="4365104"/>
            <a:ext cx="847660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Suggestions for the group</a:t>
            </a:r>
            <a:r>
              <a:rPr lang="en-US" b="1" dirty="0"/>
              <a:t>:</a:t>
            </a:r>
          </a:p>
          <a:p>
            <a:pPr marL="285750" lvl="0" indent="-285750" fontAlgn="t">
              <a:buFont typeface="Arial" panose="020B0604020202020204" pitchFamily="34" charset="0"/>
              <a:buChar char="•"/>
            </a:pPr>
            <a:r>
              <a:rPr lang="en-US" dirty="0" smtClean="0"/>
              <a:t>An organization </a:t>
            </a:r>
            <a:r>
              <a:rPr lang="en-US" dirty="0"/>
              <a:t>working on homelessness, child poverty, domestic violence, racism and discrimination</a:t>
            </a:r>
            <a:r>
              <a:rPr lang="en-US" dirty="0" smtClean="0"/>
              <a:t>, is working </a:t>
            </a:r>
            <a:r>
              <a:rPr lang="en-US" dirty="0"/>
              <a:t>on human </a:t>
            </a:r>
            <a:r>
              <a:rPr lang="en-US" dirty="0" smtClean="0"/>
              <a:t>rights.</a:t>
            </a:r>
          </a:p>
          <a:p>
            <a:pPr marL="285750" lvl="0" indent="-285750" fontAlgn="t">
              <a:buFont typeface="Arial" panose="020B0604020202020204" pitchFamily="34" charset="0"/>
              <a:buChar char="•"/>
            </a:pPr>
            <a:r>
              <a:rPr lang="en-US" dirty="0" smtClean="0"/>
              <a:t>Meet </a:t>
            </a:r>
            <a:r>
              <a:rPr lang="en-US" dirty="0"/>
              <a:t>with representatives, </a:t>
            </a:r>
            <a:r>
              <a:rPr lang="en-US" dirty="0" smtClean="0"/>
              <a:t>think </a:t>
            </a:r>
            <a:r>
              <a:rPr lang="en-US" dirty="0"/>
              <a:t>about how </a:t>
            </a:r>
            <a:r>
              <a:rPr lang="en-US" dirty="0" smtClean="0"/>
              <a:t>you </a:t>
            </a:r>
            <a:r>
              <a:rPr lang="en-US" dirty="0"/>
              <a:t>could become </a:t>
            </a:r>
            <a:r>
              <a:rPr lang="en-US" dirty="0" smtClean="0"/>
              <a:t>involved.</a:t>
            </a:r>
          </a:p>
          <a:p>
            <a:pPr marL="285750" lvl="0" indent="-285750" fontAlgn="t">
              <a:buFont typeface="Arial" panose="020B0604020202020204" pitchFamily="34" charset="0"/>
              <a:buChar char="•"/>
            </a:pPr>
            <a:r>
              <a:rPr lang="en-US" dirty="0" smtClean="0"/>
              <a:t>Look </a:t>
            </a:r>
            <a:r>
              <a:rPr lang="en-US" dirty="0"/>
              <a:t>at the campaigns being organised by larger well-known human rights </a:t>
            </a:r>
            <a:r>
              <a:rPr lang="en-US" dirty="0" smtClean="0"/>
              <a:t>organisations - Amnesty </a:t>
            </a:r>
            <a:r>
              <a:rPr lang="en-US" dirty="0"/>
              <a:t>International, Save the Children, </a:t>
            </a:r>
            <a:r>
              <a:rPr lang="en-US" dirty="0" smtClean="0"/>
              <a:t>Greenpeace</a:t>
            </a:r>
            <a:r>
              <a:rPr lang="en-US" dirty="0"/>
              <a:t>, </a:t>
            </a:r>
            <a:r>
              <a:rPr lang="en-US" dirty="0" smtClean="0"/>
              <a:t>etc.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788" y="1596137"/>
            <a:ext cx="4284368" cy="2435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153062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1762</TotalTime>
  <Words>1021</Words>
  <Application>Microsoft Office PowerPoint</Application>
  <PresentationFormat>On-screen Show (4:3)</PresentationFormat>
  <Paragraphs>146</Paragraphs>
  <Slides>13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Prompt</vt:lpstr>
      <vt:lpstr>Raleway</vt:lpstr>
      <vt:lpstr>Raleway ExtraBold</vt:lpstr>
      <vt:lpstr>Times New Roman</vt:lpstr>
      <vt:lpstr>Office Theme</vt:lpstr>
      <vt:lpstr>Reduce Inequalities Lesson 5 </vt:lpstr>
      <vt:lpstr>PowerPoint Presentation</vt:lpstr>
      <vt:lpstr>Big ideas</vt:lpstr>
      <vt:lpstr>Learning Objectives- Learners will</vt:lpstr>
      <vt:lpstr>Leave no one behind</vt:lpstr>
      <vt:lpstr>How to overcome?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Session 1</dc:title>
  <dc:creator>Alison Clark</dc:creator>
  <cp:lastModifiedBy>Marina Stefanova</cp:lastModifiedBy>
  <cp:revision>124</cp:revision>
  <dcterms:created xsi:type="dcterms:W3CDTF">2018-04-04T16:00:42Z</dcterms:created>
  <dcterms:modified xsi:type="dcterms:W3CDTF">2020-01-13T21:29:29Z</dcterms:modified>
</cp:coreProperties>
</file>